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1b0d7321a6e4278" /><Relationship Type="http://schemas.openxmlformats.org/officeDocument/2006/relationships/extended-properties" Target="/docProps/app.xml" Id="R322326dd9b034cb0" /><Relationship Type="http://schemas.openxmlformats.org/officeDocument/2006/relationships/officeDocument" Target="/ppt/presentation.xml" Id="R3260129c8f484270" /></Relationships>
</file>

<file path=ppt/presentation.xml><?xml version="1.0" encoding="utf-8"?>
<p:presentation xmlns:p="http://schemas.openxmlformats.org/presentationml/2006/main">
  <p:sldMasterIdLst>
    <p:sldMasterId xmlns:r="http://schemas.openxmlformats.org/officeDocument/2006/relationships" id="2147483648" r:id="R6aab616f1867482a"/>
  </p:sldMasterIdLst>
  <p:notesMasterIdLst>
    <p:notesMasterId xmlns:r="http://schemas.openxmlformats.org/officeDocument/2006/relationships" r:id="Rd7da23e3fe0c4dcf"/>
  </p:notesMasterIdLst>
  <p:sldIdLst>
    <p:sldId xmlns:r="http://schemas.openxmlformats.org/officeDocument/2006/relationships" id="256" r:id="Rd29c262681c646ac"/>
    <p:sldId xmlns:r="http://schemas.openxmlformats.org/officeDocument/2006/relationships" id="257" r:id="Rfa1120c5d3f2413f"/>
    <p:sldId xmlns:r="http://schemas.openxmlformats.org/officeDocument/2006/relationships" id="258" r:id="Ra5e84d29fc724dee"/>
    <p:sldId xmlns:r="http://schemas.openxmlformats.org/officeDocument/2006/relationships" id="259" r:id="Rc5a38311a45a47e7"/>
    <p:sldId xmlns:r="http://schemas.openxmlformats.org/officeDocument/2006/relationships" id="260" r:id="Rdbce9518c8a044c4"/>
    <p:sldId xmlns:r="http://schemas.openxmlformats.org/officeDocument/2006/relationships" id="261" r:id="Rbf18fdc181f14825"/>
    <p:sldId xmlns:r="http://schemas.openxmlformats.org/officeDocument/2006/relationships" id="262" r:id="Rec1b1a90453f4796"/>
    <p:sldId xmlns:r="http://schemas.openxmlformats.org/officeDocument/2006/relationships" id="263" r:id="Rcbba261842594e74"/>
    <p:sldId xmlns:r="http://schemas.openxmlformats.org/officeDocument/2006/relationships" id="264" r:id="Rdf86e851543f4353"/>
    <p:sldId xmlns:r="http://schemas.openxmlformats.org/officeDocument/2006/relationships" id="265" r:id="Rceeaa8f7cc054d35"/>
    <p:sldId xmlns:r="http://schemas.openxmlformats.org/officeDocument/2006/relationships" id="266" r:id="R824d84d5f70d45f0"/>
    <p:sldId xmlns:r="http://schemas.openxmlformats.org/officeDocument/2006/relationships" id="267" r:id="Rdbeb20474cba41e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a10f396a95e45ee" /><Relationship Type="http://schemas.openxmlformats.org/officeDocument/2006/relationships/slideMaster" Target="/ppt/slideMasters/slideMaster1.xml" Id="R6aab616f1867482a" /><Relationship Type="http://schemas.openxmlformats.org/officeDocument/2006/relationships/notesMaster" Target="/ppt/notesMasters/notesMaster1.xml" Id="Rd7da23e3fe0c4dcf" /><Relationship Type="http://schemas.openxmlformats.org/officeDocument/2006/relationships/presProps" Target="/ppt/presProps.xml" Id="R56aae807c4dc4c54" /><Relationship Type="http://schemas.openxmlformats.org/officeDocument/2006/relationships/tableStyles" Target="/ppt/tableStyles.xml" Id="Re5894755f934499d" /><Relationship Type="http://schemas.openxmlformats.org/officeDocument/2006/relationships/slide" Target="/ppt/slides/slide1.xml" Id="Rd29c262681c646ac" /><Relationship Type="http://schemas.openxmlformats.org/officeDocument/2006/relationships/slide" Target="/ppt/slides/slide2.xml" Id="Rfa1120c5d3f2413f" /><Relationship Type="http://schemas.openxmlformats.org/officeDocument/2006/relationships/slide" Target="/ppt/slides/slide3.xml" Id="Ra5e84d29fc724dee" /><Relationship Type="http://schemas.openxmlformats.org/officeDocument/2006/relationships/slide" Target="/ppt/slides/slide4.xml" Id="Rc5a38311a45a47e7" /><Relationship Type="http://schemas.openxmlformats.org/officeDocument/2006/relationships/slide" Target="/ppt/slides/slide5.xml" Id="Rdbce9518c8a044c4" /><Relationship Type="http://schemas.openxmlformats.org/officeDocument/2006/relationships/slide" Target="/ppt/slides/slide6.xml" Id="Rbf18fdc181f14825" /><Relationship Type="http://schemas.openxmlformats.org/officeDocument/2006/relationships/slide" Target="/ppt/slides/slide7.xml" Id="Rec1b1a90453f4796" /><Relationship Type="http://schemas.openxmlformats.org/officeDocument/2006/relationships/slide" Target="/ppt/slides/slide8.xml" Id="Rcbba261842594e74" /><Relationship Type="http://schemas.openxmlformats.org/officeDocument/2006/relationships/slide" Target="/ppt/slides/slide9.xml" Id="Rdf86e851543f4353" /><Relationship Type="http://schemas.openxmlformats.org/officeDocument/2006/relationships/slide" Target="/ppt/slides/slide10.xml" Id="Rceeaa8f7cc054d35" /><Relationship Type="http://schemas.openxmlformats.org/officeDocument/2006/relationships/slide" Target="/ppt/slides/slide11.xml" Id="R824d84d5f70d45f0" /><Relationship Type="http://schemas.openxmlformats.org/officeDocument/2006/relationships/slide" Target="/ppt/slides/slide12.xml" Id="Rdbeb20474cba41e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a606ac7d51741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a26347289e34aaf" /><Relationship Type="http://schemas.openxmlformats.org/officeDocument/2006/relationships/notesMaster" Target="/ppt/notesMasters/notesMaster1.xml" Id="R6f621a0479854f1f" /></Relationships>
</file>

<file path=ppt/notesSlides/_rels/notesSlide2.xml.rels>&#65279;<?xml version="1.0" encoding="utf-8"?><Relationships xmlns="http://schemas.openxmlformats.org/package/2006/relationships"><Relationship Type="http://schemas.openxmlformats.org/officeDocument/2006/relationships/slide" Target="/ppt/slides/slide2.xml" Id="R146044c2fb7f437e" /><Relationship Type="http://schemas.openxmlformats.org/officeDocument/2006/relationships/notesMaster" Target="/ppt/notesMasters/notesMaster1.xml" Id="Rf8dc49d83db54a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b7c93d2f52cc4570" /><Relationship Type="http://schemas.openxmlformats.org/officeDocument/2006/relationships/notesMaster" Target="/ppt/notesMasters/notesMaster1.xml" Id="R4633364cc1ce4545"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71db31a8a34766" /><Relationship Type="http://schemas.openxmlformats.org/officeDocument/2006/relationships/notesMaster" Target="/ppt/notesMasters/notesMaster1.xml" Id="R5bf75645096141e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7eadb64796d4037" /><Relationship Type="http://schemas.openxmlformats.org/officeDocument/2006/relationships/notesMaster" Target="/ppt/notesMasters/notesMaster1.xml" Id="R57d0a05e324841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994b9f2db4814920" /><Relationship Type="http://schemas.openxmlformats.org/officeDocument/2006/relationships/notesMaster" Target="/ppt/notesMasters/notesMaster1.xml" Id="R5da30e0e399b4f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e4159a2b6004d07" /><Relationship Type="http://schemas.openxmlformats.org/officeDocument/2006/relationships/notesMaster" Target="/ppt/notesMasters/notesMaster1.xml" Id="Rc49b4272cf074008" /></Relationships>
</file>

<file path=ppt/notesSlides/_rels/notesSlide8.xml.rels>&#65279;<?xml version="1.0" encoding="utf-8"?><Relationships xmlns="http://schemas.openxmlformats.org/package/2006/relationships"><Relationship Type="http://schemas.openxmlformats.org/officeDocument/2006/relationships/slide" Target="/ppt/slides/slide8.xml" Id="R292bed2c6dd44de7" /><Relationship Type="http://schemas.openxmlformats.org/officeDocument/2006/relationships/notesMaster" Target="/ppt/notesMasters/notesMaster1.xml" Id="R8afb3d6c7d4245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a5db78661c2a48d8" /><Relationship Type="http://schemas.openxmlformats.org/officeDocument/2006/relationships/notesMaster" Target="/ppt/notesMasters/notesMaster1.xml" Id="Rd718d69b4fcb4c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67285acc5e84316" /><Relationship Type="http://schemas.openxmlformats.org/officeDocument/2006/relationships/notesMaster" Target="/ppt/notesMasters/notesMaster1.xml" Id="R50e94e8c364648e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f1863946cdf4d4e" /><Relationship Type="http://schemas.openxmlformats.org/officeDocument/2006/relationships/notesMaster" Target="/ppt/notesMasters/notesMaster1.xml" Id="R275bf8a9263e445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7999eec054b430a" /><Relationship Type="http://schemas.openxmlformats.org/officeDocument/2006/relationships/notesMaster" Target="/ppt/notesMasters/notesMaster1.xml" Id="R8b34254cf6d24df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Acme Inc., trading as Acme Workspaces, as a fictional coworking company in Port Alder. This welcome deck gives an overview, while the documentation has complete procedures. The member app is a read-only demonstration with sample account data. It cannot create a booking or establish a payment. Keep those distinctions when using the slides to answer a practical question.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Each location belongs to the same company. A Flex home location is a membership attribute. Check the actual site and room together because capacity, price and credit eligibility depend on them. Harbor and Garden have step-free main entrances; Midtown uses the east entrance. The written summary does not describe every interior route.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prices are USD including the fictional taxes in the Acme catalogue. Flex has eight home-location desk days. Unlimited uses all locations during member hours. Team pools twenty visits across up to five named people. A partial-day visit uses a visit day. Do not treat all three plans as the same access entitlement with different prices.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shared Team example is four people attending on three dates: twelve visits used, eight left. A room booking exists only after confirmation with a booking ID. A calculator, a selected slot and a demonstration row do not establish live availability or a reservation. Count attendees separately from named desk members.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room credits shown here reset at the billing anniversary without rollover. They cover time only in the eligible Harbor rooms and do not pay for other locations or catering. Remaining duration is charged at the room rate. Keep the plan and period with the allowance when explaining the number on this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Pebble, Cedar and Willow hold four. Maple and Fern hold eight. Summit belongs to Midtown and holds sixteen. Every room has a one-hour minimum, followed by thirty-minute increments. Two hours in Maple costs $70 before credits. Summit for 1.5 hours costs $90 and cannot use room credits.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Annual payment exists only for Unlimited. The equivalent monthly figure describes a twelve-month comparison and is not a recurring $219 monthly charge. Annual credits do not all arrive at once. Flex and Team have no annual option in the catalogue. Read the annual renewal notice before relying on a monthly deadline.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Paid members may host the common-area guests described on the slide. A day-pass holder has no guest allowance. A booked Summit session can have sixteen attendees within room capacity; that does not permit sixteen common-area guests under one member. A room booking also does not supply desk entitlements to all attendees.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two different windows: member access and reception staffing. Flex, Team and day-pass desk visits still use weekday 09:00–18:00. The longer Unlimited window does not apply to all plans. A staff-assisted arrival needs its own arrangement rather than an assumption based on a building-access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confirmation should include a booking ID. Retain it and distinguish a cancelled booking from a replacement. Cold outside food is allowed in rooms, alcohol is not, and catering needs two business days notice. Food is a separate charge and never paid with room credits.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Monthly cancellation requires at least seven calendar days before renewal, and annual cancellation requires thirty. Access continues through the paid term. A first membership purchase may be reviewed for a refund within fourteen calendar days only if no desk visit or room booking was used. Subsequent renewals are not covered by that first-purchase policy.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Phone booths are first come, first served, with a forty-five-minute limit. The booth is not a bookable meeting room. Use the correct billing role for company invoices and the current invoice navigation. Do not invent a holiday schedule or a service that the published information does not confirm. A conversation that ends with thanks may still contain an unresolved earlier question.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c239fa448ed41c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5383586b9204cb9" /><Relationship Type="http://schemas.openxmlformats.org/officeDocument/2006/relationships/slideLayout" Target="/ppt/slideLayouts/slideLayout1.xml" Id="Rbd674830417647a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d674830417647a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de1c666bda64066" /><Relationship Type="http://schemas.openxmlformats.org/officeDocument/2006/relationships/image" Target="/ppt/media/image.png" Id="R0e83698668e24331" /><Relationship Type="http://schemas.openxmlformats.org/officeDocument/2006/relationships/notesSlide" Target="/ppt/notesSlides/notesSlide1.xml" Id="R711e9570e41f421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7268cc0f0fb4257" /><Relationship Type="http://schemas.openxmlformats.org/officeDocument/2006/relationships/notesSlide" Target="/ppt/notesSlides/notesSlide2.xml" Id="Ref0997c92ceb419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18460512f2eb4a2d" /><Relationship Type="http://schemas.openxmlformats.org/officeDocument/2006/relationships/notesSlide" Target="/ppt/notesSlides/notesSlide3.xml" Id="R81555559fa204cc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802dae236c24203" /><Relationship Type="http://schemas.openxmlformats.org/officeDocument/2006/relationships/notesSlide" Target="/ppt/notesSlides/notesSlide4.xml" Id="Re90420ee435c43d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7838efc352d6447c" /><Relationship Type="http://schemas.openxmlformats.org/officeDocument/2006/relationships/notesSlide" Target="/ppt/notesSlides/notesSlide5.xml" Id="R61d383ebf2f142a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0507eea201c4817" /><Relationship Type="http://schemas.openxmlformats.org/officeDocument/2006/relationships/notesSlide" Target="/ppt/notesSlides/notesSlide6.xml" Id="R909a90d0ece64bb2"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fe5499d9b1f94aa8" /><Relationship Type="http://schemas.openxmlformats.org/officeDocument/2006/relationships/notesSlide" Target="/ppt/notesSlides/notesSlide7.xml" Id="R5b6f676d00b74d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6f4b351e6e449b3" /><Relationship Type="http://schemas.openxmlformats.org/officeDocument/2006/relationships/notesSlide" Target="/ppt/notesSlides/notesSlide8.xml" Id="R528ec056ca4d4a9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32cbf1d875d14ba3" /><Relationship Type="http://schemas.openxmlformats.org/officeDocument/2006/relationships/notesSlide" Target="/ppt/notesSlides/notesSlide9.xml" Id="R9df5f36f107942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e9193b8a8bc474a" /><Relationship Type="http://schemas.openxmlformats.org/officeDocument/2006/relationships/notesSlide" Target="/ppt/notesSlides/notesSlide10.xml" Id="Ref56e85d7368434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2d5be178301144ac" /><Relationship Type="http://schemas.openxmlformats.org/officeDocument/2006/relationships/notesSlide" Target="/ppt/notesSlides/notesSlide11.xml" Id="R63e1d265c4f048b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c19346c19604ddf" /><Relationship Type="http://schemas.openxmlformats.org/officeDocument/2006/relationships/notesSlide" Target="/ppt/notesSlides/notesSlide12.xml" Id="R3cf3a24bf67d4818" /></Relationships>
</file>

<file path=ppt/slides/slide1.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FE3CC73-C56E-43C9-975C-AA3CD6E3446D}"/>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A25445F5-2F1D-46AF-BCFB-510F940FBDB7}"/>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Welcome to Acme Workspaces</a:t>
            </a:r>
          </a:p>
        </p:txBody>
      </p:sp>
      <p:sp>
        <p:nvSpPr>
          <p:cNvPr id="3" name="">
            <a:extLst xmlns:a="http://schemas.openxmlformats.org/drawingml/2006/main">
              <a:ext uri="{FF2B5EF4-FFF2-40B4-BE49-F238E27FC236}">
                <a16:creationId xmlns:a16="http://schemas.microsoft.com/office/drawing/2014/main" id="{97B0FD74-D425-4DF6-8F3B-EE17FC35618D}"/>
              </a:ext>
            </a:extLst>
          </p:cNvPr>
          <p:cNvSpPr>
            <a:spLocks xmlns:a="http://schemas.openxmlformats.org/drawingml/2006/main" noGrp="1"/>
          </p:cNvSpPr>
          <p:nvPr/>
        </p:nvSpPr>
        <p:spPr>
          <a:xfrm xmlns:a="http://schemas.openxmlformats.org/drawingml/2006/main">
            <a:off x="666750" y="2714625"/>
            <a:ext cx="4762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193E33"/>
                </a:solidFill>
                <a:latin typeface="Arial"/>
                <a:ea typeface="Arial"/>
                <a:cs typeface="Arial"/>
              </a:defRPr>
            </a:pPr>
            <a:r>
              <a:rPr sz="2325" b="0">
                <a:solidFill>
                  <a:srgbClr val="193E33"/>
                </a:solidFill>
                <a:latin typeface="Arial"/>
                <a:ea typeface="Arial"/>
                <a:cs typeface="Arial"/>
              </a:rPr>
              <a:t>Harbor, Midtown and Garden</a:t>
            </a:r>
          </a:p>
          <a:p xmlns:a="http://schemas.openxmlformats.org/drawingml/2006/main">
            <a:pPr>
              <a:defRPr sz="2325" b="0">
                <a:solidFill>
                  <a:srgbClr val="193E33"/>
                </a:solidFill>
                <a:latin typeface="Arial"/>
                <a:ea typeface="Arial"/>
                <a:cs typeface="Arial"/>
              </a:defRPr>
            </a:pPr>
            <a:r>
              <a:rPr sz="2325" b="0">
                <a:solidFill>
                  <a:srgbClr val="193E33"/>
                </a:solidFill>
                <a:latin typeface="Arial"/>
                <a:ea typeface="Arial"/>
                <a:cs typeface="Arial"/>
              </a:rPr>
              <a:t>Desks for your working day and rooms for your next meeting</a:t>
            </a:r>
          </a:p>
        </p:txBody>
      </p:sp>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0e83698668e24331"/>
          <a:srcRect xmlns:a="http://schemas.openxmlformats.org/drawingml/2006/main" l="0" t="2273" r="0" b="2273"/>
          <a:stretch xmlns:a="http://schemas.openxmlformats.org/drawingml/2006/main">
            <a:fillRect l="0" t="0" r="0" b="0"/>
          </a:stretch>
        </p:blipFill>
        <p:spPr>
          <a:xfrm xmlns:a="http://schemas.openxmlformats.org/drawingml/2006/main">
            <a:off x="6191250" y="2476500"/>
            <a:ext cx="5238750" cy="3333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9562DE7-309C-46E4-BC36-A00B8D892EB1}"/>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1 / 12   •   Fictional Acme Inc.</a:t>
            </a:r>
          </a:p>
        </p:txBody>
      </p:sp>
    </p:spTree>
    <p:extLst>
      <p:ext uri="{BB962C8B-B14F-4D97-AF65-F5344CB8AC3E}">
        <p14:creationId xmlns:p14="http://schemas.microsoft.com/office/powerpoint/2010/main" val="1306297641"/>
      </p:ext>
    </p:extLst>
  </p:cSld>
</p:sld>
</file>

<file path=ppt/slides/slide2.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0A0C79A-B6D6-4A55-B15A-7D3E6F7F8D95}"/>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5684B33D-5E35-480E-9047-DA7B3FC3D219}"/>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Three locations</a:t>
            </a:r>
          </a:p>
        </p:txBody>
      </p:sp>
      <p:sp>
        <p:nvSpPr>
          <p:cNvPr id="3" name="">
            <a:extLst xmlns:a="http://schemas.openxmlformats.org/drawingml/2006/main">
              <a:ext uri="{FF2B5EF4-FFF2-40B4-BE49-F238E27FC236}">
                <a16:creationId xmlns:a16="http://schemas.microsoft.com/office/drawing/2014/main" id="{D0A2CDFA-023A-4FA3-B8C6-AAC729B785D2}"/>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Harbor: Pebble and Maple</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Midtown: Cedar and Summit</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Garden: Willow and Fern</a:t>
            </a:r>
          </a:p>
        </p:txBody>
      </p:sp>
      <p:sp>
        <p:nvSpPr>
          <p:cNvPr id="4" name="">
            <a:extLst xmlns:a="http://schemas.openxmlformats.org/drawingml/2006/main">
              <a:ext uri="{FF2B5EF4-FFF2-40B4-BE49-F238E27FC236}">
                <a16:creationId xmlns:a16="http://schemas.microsoft.com/office/drawing/2014/main" id="{CDFEDF5A-E4C0-4F51-AE69-60FC6E86E1C6}"/>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2 / 12   •   Fictional Acme Inc.</a:t>
            </a:r>
          </a:p>
        </p:txBody>
      </p:sp>
    </p:spTree>
    <p:extLst>
      <p:ext uri="{BB962C8B-B14F-4D97-AF65-F5344CB8AC3E}">
        <p14:creationId xmlns:p14="http://schemas.microsoft.com/office/powerpoint/2010/main" val="24745954"/>
      </p:ext>
    </p:extLst>
  </p:cSld>
</p:sld>
</file>

<file path=ppt/slides/slide3.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E6D8345-B054-44D0-9013-65E199FA5BF3}"/>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4D1C125D-1EB8-4185-9A56-1207F378E288}"/>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Monthly memberships</a:t>
            </a:r>
          </a:p>
        </p:txBody>
      </p:sp>
      <p:graphicFrame>
        <p:nvGraphicFramePr>
          <p:cNvPr id="7" name=""/>
          <p:cNvGraphicFramePr/>
          <p:nvPr/>
        </p:nvGraphicFramePr>
        <p:xfrm>
          <a:off xmlns:a="http://schemas.openxmlformats.org/drawingml/2006/main" x="666750" y="2571750"/>
          <a:ext xmlns:a="http://schemas.openxmlformats.org/drawingml/2006/main" cx="10858500" cy="2762250"/>
        </p:xfrm>
        <a:graphic xmlns:a="http://schemas.openxmlformats.org/drawingml/2006/main">
          <a:graphicData uri="http://schemas.openxmlformats.org/drawingml/2006/table">
            <a:tbl>
              <a:tblPr/>
              <a:tblGrid>
                <a:gridCol w="3619500"/>
                <a:gridCol w="3619500"/>
                <a:gridCol w="3619500"/>
              </a:tblGrid>
              <a:tr h="690563">
                <a:tc>
                  <a:txBody>
                    <a:bodyPr/>
                    <a:lstStyle/>
                    <a:p>
                      <a:r>
                        <a:rPr sz="1875" b="1">
                          <a:solidFill>
                            <a:srgbClr val="FFFFFF"/>
                          </a:solidFill>
                          <a:latin typeface="Arial"/>
                          <a:ea typeface="Arial"/>
                          <a:cs typeface="Arial"/>
                        </a:rPr>
                        <a:t>Plan</a:t>
                      </a:r>
                    </a:p>
                  </a:txBody>
                  <a:tcPr marL="91440" marR="91440" marT="45720" marB="45720">
                    <a:solidFill>
                      <a:srgbClr val="193E33"/>
                    </a:solidFill>
                  </a:tcPr>
                </a:tc>
                <a:tc>
                  <a:txBody>
                    <a:bodyPr/>
                    <a:lstStyle/>
                    <a:p>
                      <a:r>
                        <a:rPr sz="1875" b="1">
                          <a:solidFill>
                            <a:srgbClr val="FFFFFF"/>
                          </a:solidFill>
                          <a:latin typeface="Arial"/>
                          <a:ea typeface="Arial"/>
                          <a:cs typeface="Arial"/>
                        </a:rPr>
                        <a:t>Monthly price</a:t>
                      </a:r>
                    </a:p>
                  </a:txBody>
                  <a:tcPr marL="91440" marR="91440" marT="45720" marB="45720">
                    <a:solidFill>
                      <a:srgbClr val="193E33"/>
                    </a:solidFill>
                  </a:tcPr>
                </a:tc>
                <a:tc>
                  <a:txBody>
                    <a:bodyPr/>
                    <a:lstStyle/>
                    <a:p>
                      <a:r>
                        <a:rPr sz="1875" b="1">
                          <a:solidFill>
                            <a:srgbClr val="FFFFFF"/>
                          </a:solidFill>
                          <a:latin typeface="Arial"/>
                          <a:ea typeface="Arial"/>
                          <a:cs typeface="Arial"/>
                        </a:rPr>
                        <a:t>Desk allowance</a:t>
                      </a:r>
                    </a:p>
                  </a:txBody>
                  <a:tcPr marL="91440" marR="91440" marT="45720" marB="45720">
                    <a:solidFill>
                      <a:srgbClr val="193E33"/>
                    </a:solidFill>
                  </a:tcPr>
                </a:tc>
              </a:tr>
              <a:tr h="690563">
                <a:tc>
                  <a:txBody>
                    <a:bodyPr/>
                    <a:lstStyle/>
                    <a:p>
                      <a:r>
                        <a:rPr sz="1875" b="0">
                          <a:solidFill>
                            <a:srgbClr val="193E33"/>
                          </a:solidFill>
                          <a:latin typeface="Arial"/>
                          <a:ea typeface="Arial"/>
                          <a:cs typeface="Arial"/>
                        </a:rPr>
                        <a:t>Flex</a:t>
                      </a:r>
                    </a:p>
                  </a:txBody>
                  <a:tcPr marL="91440" marR="91440" marT="45720" marB="45720">
                    <a:solidFill>
                      <a:srgbClr val="EBE7DB"/>
                    </a:solidFill>
                  </a:tcPr>
                </a:tc>
                <a:tc>
                  <a:txBody>
                    <a:bodyPr/>
                    <a:lstStyle/>
                    <a:p>
                      <a:r>
                        <a:rPr sz="1875" b="0">
                          <a:solidFill>
                            <a:srgbClr val="193E33"/>
                          </a:solidFill>
                          <a:latin typeface="Arial"/>
                          <a:ea typeface="Arial"/>
                          <a:cs typeface="Arial"/>
                        </a:rPr>
                        <a:t>$129</a:t>
                      </a:r>
                    </a:p>
                  </a:txBody>
                  <a:tcPr marL="91440" marR="91440" marT="45720" marB="45720">
                    <a:solidFill>
                      <a:srgbClr val="EBE7DB"/>
                    </a:solidFill>
                  </a:tcPr>
                </a:tc>
                <a:tc>
                  <a:txBody>
                    <a:bodyPr/>
                    <a:lstStyle/>
                    <a:p>
                      <a:r>
                        <a:rPr sz="1875" b="0">
                          <a:solidFill>
                            <a:srgbClr val="193E33"/>
                          </a:solidFill>
                          <a:latin typeface="Arial"/>
                          <a:ea typeface="Arial"/>
                          <a:cs typeface="Arial"/>
                        </a:rPr>
                        <a:t>8 days at home location</a:t>
                      </a:r>
                    </a:p>
                  </a:txBody>
                  <a:tcPr marL="91440" marR="91440" marT="45720" marB="45720">
                    <a:solidFill>
                      <a:srgbClr val="EBE7DB"/>
                    </a:solidFill>
                  </a:tcPr>
                </a:tc>
              </a:tr>
              <a:tr h="690563">
                <a:tc>
                  <a:txBody>
                    <a:bodyPr/>
                    <a:lstStyle/>
                    <a:p>
                      <a:r>
                        <a:rPr sz="1875" b="0">
                          <a:solidFill>
                            <a:srgbClr val="193E33"/>
                          </a:solidFill>
                          <a:latin typeface="Arial"/>
                          <a:ea typeface="Arial"/>
                          <a:cs typeface="Arial"/>
                        </a:rPr>
                        <a:t>Unlimited</a:t>
                      </a:r>
                    </a:p>
                  </a:txBody>
                  <a:tcPr marL="91440" marR="91440" marT="45720" marB="45720">
                    <a:solidFill>
                      <a:srgbClr val="EBE7DB"/>
                    </a:solidFill>
                  </a:tcPr>
                </a:tc>
                <a:tc>
                  <a:txBody>
                    <a:bodyPr/>
                    <a:lstStyle/>
                    <a:p>
                      <a:r>
                        <a:rPr sz="1875" b="0">
                          <a:solidFill>
                            <a:srgbClr val="193E33"/>
                          </a:solidFill>
                          <a:latin typeface="Arial"/>
                          <a:ea typeface="Arial"/>
                          <a:cs typeface="Arial"/>
                        </a:rPr>
                        <a:t>$249</a:t>
                      </a:r>
                    </a:p>
                  </a:txBody>
                  <a:tcPr marL="91440" marR="91440" marT="45720" marB="45720">
                    <a:solidFill>
                      <a:srgbClr val="EBE7DB"/>
                    </a:solidFill>
                  </a:tcPr>
                </a:tc>
                <a:tc>
                  <a:txBody>
                    <a:bodyPr/>
                    <a:lstStyle/>
                    <a:p>
                      <a:r>
                        <a:rPr sz="1875" b="0">
                          <a:solidFill>
                            <a:srgbClr val="193E33"/>
                          </a:solidFill>
                          <a:latin typeface="Arial"/>
                          <a:ea typeface="Arial"/>
                          <a:cs typeface="Arial"/>
                        </a:rPr>
                        <a:t>All locations in member hours</a:t>
                      </a:r>
                    </a:p>
                  </a:txBody>
                  <a:tcPr marL="91440" marR="91440" marT="45720" marB="45720">
                    <a:solidFill>
                      <a:srgbClr val="EBE7DB"/>
                    </a:solidFill>
                  </a:tcPr>
                </a:tc>
              </a:tr>
              <a:tr h="690563">
                <a:tc>
                  <a:txBody>
                    <a:bodyPr/>
                    <a:lstStyle/>
                    <a:p>
                      <a:r>
                        <a:rPr sz="1875" b="0">
                          <a:solidFill>
                            <a:srgbClr val="193E33"/>
                          </a:solidFill>
                          <a:latin typeface="Arial"/>
                          <a:ea typeface="Arial"/>
                          <a:cs typeface="Arial"/>
                        </a:rPr>
                        <a:t>Team</a:t>
                      </a:r>
                    </a:p>
                  </a:txBody>
                  <a:tcPr marL="91440" marR="91440" marT="45720" marB="45720">
                    <a:solidFill>
                      <a:srgbClr val="EBE7DB"/>
                    </a:solidFill>
                  </a:tcPr>
                </a:tc>
                <a:tc>
                  <a:txBody>
                    <a:bodyPr/>
                    <a:lstStyle/>
                    <a:p>
                      <a:r>
                        <a:rPr sz="1875" b="0">
                          <a:solidFill>
                            <a:srgbClr val="193E33"/>
                          </a:solidFill>
                          <a:latin typeface="Arial"/>
                          <a:ea typeface="Arial"/>
                          <a:cs typeface="Arial"/>
                        </a:rPr>
                        <a:t>$599</a:t>
                      </a:r>
                    </a:p>
                  </a:txBody>
                  <a:tcPr marL="91440" marR="91440" marT="45720" marB="45720">
                    <a:solidFill>
                      <a:srgbClr val="EBE7DB"/>
                    </a:solidFill>
                  </a:tcPr>
                </a:tc>
                <a:tc>
                  <a:txBody>
                    <a:bodyPr/>
                    <a:lstStyle/>
                    <a:p>
                      <a:r>
                        <a:rPr sz="1875" b="0">
                          <a:solidFill>
                            <a:srgbClr val="193E33"/>
                          </a:solidFill>
                          <a:latin typeface="Arial"/>
                          <a:ea typeface="Arial"/>
                          <a:cs typeface="Arial"/>
                        </a:rPr>
                        <a:t>20 shared days / up to 5 people</a:t>
                      </a:r>
                    </a:p>
                  </a:txBody>
                  <a:tcPr marL="91440" marR="91440" marT="45720" marB="45720">
                    <a:solidFill>
                      <a:srgbClr val="EBE7DB"/>
                    </a:solidFill>
                  </a:tcPr>
                </a:tc>
              </a:tr>
            </a:tbl>
          </a:graphicData>
        </a:graphic>
      </p:graphicFrame>
      <p:sp>
        <p:nvSpPr>
          <p:cNvPr id="4" name="">
            <a:extLst xmlns:a="http://schemas.openxmlformats.org/drawingml/2006/main">
              <a:ext uri="{FF2B5EF4-FFF2-40B4-BE49-F238E27FC236}">
                <a16:creationId xmlns:a16="http://schemas.microsoft.com/office/drawing/2014/main" id="{0FA9F7DD-6438-4315-887E-8BFDF146FE3E}"/>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3 / 12   •   Fictional Acme Inc.</a:t>
            </a:r>
          </a:p>
        </p:txBody>
      </p:sp>
    </p:spTree>
    <p:extLst>
      <p:ext uri="{BB962C8B-B14F-4D97-AF65-F5344CB8AC3E}">
        <p14:creationId xmlns:p14="http://schemas.microsoft.com/office/powerpoint/2010/main" val="1653519963"/>
      </p:ext>
    </p:extLst>
  </p:cSld>
</p:sld>
</file>

<file path=ppt/slides/slide4.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23C37F5-602B-47D3-9637-9641EF43FD7D}"/>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986B1A2A-AA6E-427B-9288-0D1012ED8AAF}"/>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Desk days and room time</a:t>
            </a:r>
          </a:p>
        </p:txBody>
      </p:sp>
      <p:sp>
        <p:nvSpPr>
          <p:cNvPr id="3" name="">
            <a:extLst xmlns:a="http://schemas.openxmlformats.org/drawingml/2006/main">
              <a:ext uri="{FF2B5EF4-FFF2-40B4-BE49-F238E27FC236}">
                <a16:creationId xmlns:a16="http://schemas.microsoft.com/office/drawing/2014/main" id="{CD7BCA4D-CE35-410D-993E-4F4EE900676D}"/>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Desk visits count people and dates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Room credits count eligible minutes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Room bookings need confirmation</a:t>
            </a:r>
          </a:p>
        </p:txBody>
      </p:sp>
      <p:sp>
        <p:nvSpPr>
          <p:cNvPr id="4" name="">
            <a:extLst xmlns:a="http://schemas.openxmlformats.org/drawingml/2006/main">
              <a:ext uri="{FF2B5EF4-FFF2-40B4-BE49-F238E27FC236}">
                <a16:creationId xmlns:a16="http://schemas.microsoft.com/office/drawing/2014/main" id="{72D3E502-C54F-4DB2-9DE6-4EC09F49ABBC}"/>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4 / 12   •   Fictional Acme Inc.</a:t>
            </a:r>
          </a:p>
        </p:txBody>
      </p:sp>
    </p:spTree>
    <p:extLst>
      <p:ext uri="{BB962C8B-B14F-4D97-AF65-F5344CB8AC3E}">
        <p14:creationId xmlns:p14="http://schemas.microsoft.com/office/powerpoint/2010/main" val="182652882"/>
      </p:ext>
    </p:extLst>
  </p:cSld>
</p:sld>
</file>

<file path=ppt/slides/slide5.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A10C5D1-78A1-4F3C-8C33-B805E745E497}"/>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9F451B88-58E3-4C9E-AE16-2753C8A9DB7F}"/>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Unlimited room allowance</a:t>
            </a:r>
          </a:p>
        </p:txBody>
      </p:sp>
      <p:sp>
        <p:nvSpPr>
          <p:cNvPr id="3" name="">
            <a:extLst xmlns:a="http://schemas.openxmlformats.org/drawingml/2006/main">
              <a:ext uri="{FF2B5EF4-FFF2-40B4-BE49-F238E27FC236}">
                <a16:creationId xmlns:a16="http://schemas.microsoft.com/office/drawing/2014/main" id="{E3A7EC01-4A9C-4B81-97D9-028220C672F4}"/>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Unlimited includes two room credits per billing period</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One credit covers 30 minutes in Harbor Pebble or Maple</a:t>
            </a:r>
          </a:p>
        </p:txBody>
      </p:sp>
      <p:sp>
        <p:nvSpPr>
          <p:cNvPr id="4" name="">
            <a:extLst xmlns:a="http://schemas.openxmlformats.org/drawingml/2006/main">
              <a:ext uri="{FF2B5EF4-FFF2-40B4-BE49-F238E27FC236}">
                <a16:creationId xmlns:a16="http://schemas.microsoft.com/office/drawing/2014/main" id="{2F323400-B11B-46EB-96AA-A8E9B08E321F}"/>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5 / 12   •   Fictional Acme Inc.</a:t>
            </a:r>
          </a:p>
        </p:txBody>
      </p:sp>
    </p:spTree>
    <p:extLst>
      <p:ext uri="{BB962C8B-B14F-4D97-AF65-F5344CB8AC3E}">
        <p14:creationId xmlns:p14="http://schemas.microsoft.com/office/powerpoint/2010/main" val="748658569"/>
      </p:ext>
    </p:extLst>
  </p:cSld>
</p:sld>
</file>

<file path=ppt/slides/slide6.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EB7C78A-A52F-44BE-A243-D953AD8366FB}"/>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68FD14A1-5D29-462F-9C47-666BCEDAD8D4}"/>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Room sizes and rates</a:t>
            </a:r>
          </a:p>
        </p:txBody>
      </p:sp>
      <p:sp>
        <p:nvSpPr>
          <p:cNvPr id="3" name="">
            <a:extLst xmlns:a="http://schemas.openxmlformats.org/drawingml/2006/main">
              <a:ext uri="{FF2B5EF4-FFF2-40B4-BE49-F238E27FC236}">
                <a16:creationId xmlns:a16="http://schemas.microsoft.com/office/drawing/2014/main" id="{A210621F-8405-42CA-A171-7A69926F1F89}"/>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Four people: $20/hour</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Eight people: $35/hour</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Sixteen people in Summit: $60/hour</a:t>
            </a:r>
          </a:p>
        </p:txBody>
      </p:sp>
      <p:sp>
        <p:nvSpPr>
          <p:cNvPr id="4" name="">
            <a:extLst xmlns:a="http://schemas.openxmlformats.org/drawingml/2006/main">
              <a:ext uri="{FF2B5EF4-FFF2-40B4-BE49-F238E27FC236}">
                <a16:creationId xmlns:a16="http://schemas.microsoft.com/office/drawing/2014/main" id="{08C79D03-4D39-4673-B639-E36883BC0A38}"/>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6 / 12   •   Fictional Acme Inc.</a:t>
            </a:r>
          </a:p>
        </p:txBody>
      </p:sp>
    </p:spTree>
    <p:extLst>
      <p:ext uri="{BB962C8B-B14F-4D97-AF65-F5344CB8AC3E}">
        <p14:creationId xmlns:p14="http://schemas.microsoft.com/office/powerpoint/2010/main" val="1654859400"/>
      </p:ext>
    </p:extLst>
  </p:cSld>
</p:sld>
</file>

<file path=ppt/slides/slide7.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2154ABE-7EE8-4FAC-A8DE-0689E3D51BCB}"/>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30473839-C636-4590-B938-CC20A838E0F9}"/>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Annual Unlimited</a:t>
            </a:r>
          </a:p>
        </p:txBody>
      </p:sp>
      <p:sp>
        <p:nvSpPr>
          <p:cNvPr id="3" name="">
            <a:extLst xmlns:a="http://schemas.openxmlformats.org/drawingml/2006/main">
              <a:ext uri="{FF2B5EF4-FFF2-40B4-BE49-F238E27FC236}">
                <a16:creationId xmlns:a16="http://schemas.microsoft.com/office/drawing/2014/main" id="{790D809B-FDFF-49CE-A8C8-E785E5298D7E}"/>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Pay $2,628 upfront</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Equivalent to $219 per month</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Four credits reset at each monthly anniversary</a:t>
            </a:r>
          </a:p>
        </p:txBody>
      </p:sp>
      <p:sp>
        <p:nvSpPr>
          <p:cNvPr id="4" name="">
            <a:extLst xmlns:a="http://schemas.openxmlformats.org/drawingml/2006/main">
              <a:ext uri="{FF2B5EF4-FFF2-40B4-BE49-F238E27FC236}">
                <a16:creationId xmlns:a16="http://schemas.microsoft.com/office/drawing/2014/main" id="{6387A7B0-57BC-40E6-ABDE-8E0C94FE1B28}"/>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7 / 12   •   Fictional Acme Inc.</a:t>
            </a:r>
          </a:p>
        </p:txBody>
      </p:sp>
    </p:spTree>
    <p:extLst>
      <p:ext uri="{BB962C8B-B14F-4D97-AF65-F5344CB8AC3E}">
        <p14:creationId xmlns:p14="http://schemas.microsoft.com/office/powerpoint/2010/main" val="404065452"/>
      </p:ext>
    </p:extLst>
  </p:cSld>
</p:sld>
</file>

<file path=ppt/slides/slide8.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79F63A2-A690-4BF0-9BEF-DB845AA31CC8}"/>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DD516A98-95AE-4C39-8CFB-CDB9D5986A70}"/>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Guests and room attendees</a:t>
            </a:r>
          </a:p>
        </p:txBody>
      </p:sp>
      <p:sp>
        <p:nvSpPr>
          <p:cNvPr id="3" name="">
            <a:extLst xmlns:a="http://schemas.openxmlformats.org/drawingml/2006/main">
              <a:ext uri="{FF2B5EF4-FFF2-40B4-BE49-F238E27FC236}">
                <a16:creationId xmlns:a16="http://schemas.microsoft.com/office/drawing/2014/main" id="{B98BB7D9-5F62-4CB9-8B0A-D3ACF2828724}"/>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Two accompanied common-area guests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Up to two hours during staffed hours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Room attendees follow room capacity</a:t>
            </a:r>
          </a:p>
        </p:txBody>
      </p:sp>
      <p:sp>
        <p:nvSpPr>
          <p:cNvPr id="4" name="">
            <a:extLst xmlns:a="http://schemas.openxmlformats.org/drawingml/2006/main">
              <a:ext uri="{FF2B5EF4-FFF2-40B4-BE49-F238E27FC236}">
                <a16:creationId xmlns:a16="http://schemas.microsoft.com/office/drawing/2014/main" id="{A0B3D624-0CEA-4BBE-8E5A-CB1B0DB4F06E}"/>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8 / 12   •   Fictional Acme Inc.</a:t>
            </a:r>
          </a:p>
        </p:txBody>
      </p:sp>
    </p:spTree>
    <p:extLst>
      <p:ext uri="{BB962C8B-B14F-4D97-AF65-F5344CB8AC3E}">
        <p14:creationId xmlns:p14="http://schemas.microsoft.com/office/powerpoint/2010/main" val="1051299719"/>
      </p:ext>
    </p:extLst>
  </p:cSld>
</p:sld>
</file>

<file path=ppt/slides/slide9.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B409A90-F319-40BE-8B81-6A74E6AE7E6F}"/>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1D3A1BDB-7448-4D64-B0F6-5AC814377C39}"/>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Harbor access hours</a:t>
            </a:r>
          </a:p>
        </p:txBody>
      </p:sp>
      <p:sp>
        <p:nvSpPr>
          <p:cNvPr id="3" name="">
            <a:extLst xmlns:a="http://schemas.openxmlformats.org/drawingml/2006/main">
              <a:ext uri="{FF2B5EF4-FFF2-40B4-BE49-F238E27FC236}">
                <a16:creationId xmlns:a16="http://schemas.microsoft.com/office/drawing/2014/main" id="{35553EB5-39BA-49A4-BCC7-254ECF74AC7F}"/>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Unlimited access at Harbor is 06:00–22:00 daily</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Reception is staffed weekdays 09:00–18:00</a:t>
            </a:r>
          </a:p>
        </p:txBody>
      </p:sp>
      <p:sp>
        <p:nvSpPr>
          <p:cNvPr id="4" name="">
            <a:extLst xmlns:a="http://schemas.openxmlformats.org/drawingml/2006/main">
              <a:ext uri="{FF2B5EF4-FFF2-40B4-BE49-F238E27FC236}">
                <a16:creationId xmlns:a16="http://schemas.microsoft.com/office/drawing/2014/main" id="{B9BE543F-F5C8-4EE7-9548-B1135F56C54E}"/>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9 / 12   •   Fictional Acme Inc.</a:t>
            </a:r>
          </a:p>
        </p:txBody>
      </p:sp>
    </p:spTree>
    <p:extLst>
      <p:ext uri="{BB962C8B-B14F-4D97-AF65-F5344CB8AC3E}">
        <p14:creationId xmlns:p14="http://schemas.microsoft.com/office/powerpoint/2010/main" val="1881732780"/>
      </p:ext>
    </p:extLst>
  </p:cSld>
</p:sld>
</file>

<file path=ppt/slides/slide10.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3AF116C-8426-4A9C-ADBB-18F92C523EEC}"/>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A24E26CD-3844-4878-A059-720D34E3C172}"/>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Before confirming a room</a:t>
            </a:r>
          </a:p>
        </p:txBody>
      </p:sp>
      <p:sp>
        <p:nvSpPr>
          <p:cNvPr id="3" name="">
            <a:extLst xmlns:a="http://schemas.openxmlformats.org/drawingml/2006/main">
              <a:ext uri="{FF2B5EF4-FFF2-40B4-BE49-F238E27FC236}">
                <a16:creationId xmlns:a16="http://schemas.microsoft.com/office/drawing/2014/main" id="{1124E9AF-6D69-4E68-975B-3F21B6980E9F}"/>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Choose location, room, date and time</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Check capacity and duration</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Select eligible credits or payment</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Review the policy and confirm</a:t>
            </a:r>
          </a:p>
        </p:txBody>
      </p:sp>
      <p:sp>
        <p:nvSpPr>
          <p:cNvPr id="4" name="">
            <a:extLst xmlns:a="http://schemas.openxmlformats.org/drawingml/2006/main">
              <a:ext uri="{FF2B5EF4-FFF2-40B4-BE49-F238E27FC236}">
                <a16:creationId xmlns:a16="http://schemas.microsoft.com/office/drawing/2014/main" id="{C1E40BD4-B7F7-4CD8-8322-FEC03E52FE4F}"/>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10 / 12   •   Fictional Acme Inc.</a:t>
            </a:r>
          </a:p>
        </p:txBody>
      </p:sp>
    </p:spTree>
    <p:extLst>
      <p:ext uri="{BB962C8B-B14F-4D97-AF65-F5344CB8AC3E}">
        <p14:creationId xmlns:p14="http://schemas.microsoft.com/office/powerpoint/2010/main" val="988283112"/>
      </p:ext>
    </p:extLst>
  </p:cSld>
</p:sld>
</file>

<file path=ppt/slides/slide11.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1ABD37D-4FD2-417E-8355-0064B29D0A9F}"/>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6507B0E0-4AA5-43A9-9341-1D9DA6EAEBBE}"/>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Membership changes</a:t>
            </a:r>
          </a:p>
        </p:txBody>
      </p:sp>
      <p:sp>
        <p:nvSpPr>
          <p:cNvPr id="3" name="">
            <a:extLst xmlns:a="http://schemas.openxmlformats.org/drawingml/2006/main">
              <a:ext uri="{FF2B5EF4-FFF2-40B4-BE49-F238E27FC236}">
                <a16:creationId xmlns:a16="http://schemas.microsoft.com/office/drawing/2014/main" id="{AC364C97-4A68-4BC0-943F-FE1C8ADC486C}"/>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Stopping renewal and requesting a refund are separate tasks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Use the full guide for notice and eligibility</a:t>
            </a:r>
          </a:p>
        </p:txBody>
      </p:sp>
      <p:sp>
        <p:nvSpPr>
          <p:cNvPr id="4" name="">
            <a:extLst xmlns:a="http://schemas.openxmlformats.org/drawingml/2006/main">
              <a:ext uri="{FF2B5EF4-FFF2-40B4-BE49-F238E27FC236}">
                <a16:creationId xmlns:a16="http://schemas.microsoft.com/office/drawing/2014/main" id="{527C5ABB-E1A0-4CEC-ACF0-A24D73A96AAE}"/>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11 / 12   •   Fictional Acme Inc.</a:t>
            </a:r>
          </a:p>
        </p:txBody>
      </p:sp>
    </p:spTree>
    <p:extLst>
      <p:ext uri="{BB962C8B-B14F-4D97-AF65-F5344CB8AC3E}">
        <p14:creationId xmlns:p14="http://schemas.microsoft.com/office/powerpoint/2010/main" val="268878261"/>
      </p:ext>
    </p:extLst>
  </p:cSld>
</p:sld>
</file>

<file path=ppt/slides/slide12.xml><?xml version="1.0" encoding="utf-8"?>
<p:sld xmlns:p="http://schemas.openxmlformats.org/presentationml/2006/main">
  <p:cSld>
    <p:bg>
      <p:bgPr>
        <a:solidFill xmlns:a="http://schemas.openxmlformats.org/drawingml/2006/main">
          <a:srgbClr val="F6F3EA"/>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09D4624-7207-4132-924F-E28B9B793331}"/>
              </a:ext>
            </a:extLst>
          </p:cNvPr>
          <p:cNvSpPr>
            <a:spLocks xmlns:a="http://schemas.openxmlformats.org/drawingml/2006/main" noGrp="1"/>
          </p:cNvSpPr>
          <p:nvPr/>
        </p:nvSpPr>
        <p:spPr>
          <a:xfrm xmlns:a="http://schemas.openxmlformats.org/drawingml/2006/main">
            <a:off x="666750" y="34290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193E33"/>
                </a:solidFill>
                <a:latin typeface="Arial"/>
                <a:ea typeface="Arial"/>
                <a:cs typeface="Arial"/>
              </a:defRPr>
            </a:pPr>
            <a:r>
              <a:rPr sz="1350" b="1">
                <a:solidFill>
                  <a:srgbClr val="193E33"/>
                </a:solidFill>
                <a:latin typeface="Arial"/>
                <a:ea typeface="Arial"/>
                <a:cs typeface="Arial"/>
              </a:rPr>
              <a:t>ACME WORKSPACES</a:t>
            </a:r>
          </a:p>
        </p:txBody>
      </p:sp>
      <p:sp>
        <p:nvSpPr>
          <p:cNvPr id="2" name="">
            <a:extLst xmlns:a="http://schemas.openxmlformats.org/drawingml/2006/main">
              <a:ext uri="{FF2B5EF4-FFF2-40B4-BE49-F238E27FC236}">
                <a16:creationId xmlns:a16="http://schemas.microsoft.com/office/drawing/2014/main" id="{2FB21000-0EA9-4406-BDD4-59649B38A33E}"/>
              </a:ext>
            </a:extLst>
          </p:cNvPr>
          <p:cNvSpPr>
            <a:spLocks xmlns:a="http://schemas.openxmlformats.org/drawingml/2006/main" noGrp="1"/>
          </p:cNvSpPr>
          <p:nvPr/>
        </p:nvSpPr>
        <p:spPr>
          <a:xfrm xmlns:a="http://schemas.openxmlformats.org/drawingml/2006/main">
            <a:off x="666750" y="1066800"/>
            <a:ext cx="104775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450" b="1">
                <a:solidFill>
                  <a:srgbClr val="193E33"/>
                </a:solidFill>
                <a:latin typeface="Arial"/>
                <a:ea typeface="Arial"/>
                <a:cs typeface="Arial"/>
              </a:defRPr>
            </a:pPr>
            <a:r>
              <a:rPr sz="3450" b="1">
                <a:solidFill>
                  <a:srgbClr val="193E33"/>
                </a:solidFill>
                <a:latin typeface="Arial"/>
                <a:ea typeface="Arial"/>
                <a:cs typeface="Arial"/>
              </a:rPr>
              <a:t>Your next working day</a:t>
            </a:r>
          </a:p>
        </p:txBody>
      </p:sp>
      <p:sp>
        <p:nvSpPr>
          <p:cNvPr id="3" name="">
            <a:extLst xmlns:a="http://schemas.openxmlformats.org/drawingml/2006/main">
              <a:ext uri="{FF2B5EF4-FFF2-40B4-BE49-F238E27FC236}">
                <a16:creationId xmlns:a16="http://schemas.microsoft.com/office/drawing/2014/main" id="{48162E00-7CC5-486E-AD67-19C0ECEA04B5}"/>
              </a:ext>
            </a:extLst>
          </p:cNvPr>
          <p:cNvSpPr>
            <a:spLocks xmlns:a="http://schemas.openxmlformats.org/drawingml/2006/main" noGrp="1"/>
          </p:cNvSpPr>
          <p:nvPr/>
        </p:nvSpPr>
        <p:spPr>
          <a:xfrm xmlns:a="http://schemas.openxmlformats.org/drawingml/2006/main">
            <a:off x="666750" y="2619375"/>
            <a:ext cx="10572750" cy="2857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Read the location and plan guides</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Keep your current confirmation</a:t>
            </a:r>
          </a:p>
          <a:p xmlns:a="http://schemas.openxmlformats.org/drawingml/2006/main">
            <a:pPr>
              <a:defRPr sz="2550" b="0">
                <a:solidFill>
                  <a:srgbClr val="193E33"/>
                </a:solidFill>
                <a:latin typeface="Arial"/>
                <a:ea typeface="Arial"/>
                <a:cs typeface="Arial"/>
              </a:defRPr>
            </a:pPr>
            <a:r>
              <a:rPr sz="2550" b="0">
                <a:solidFill>
                  <a:srgbClr val="193E33"/>
                </a:solidFill>
                <a:latin typeface="Arial"/>
                <a:ea typeface="Arial"/>
                <a:cs typeface="Arial"/>
              </a:rPr>
              <a:t>Ask staff about missing details</a:t>
            </a:r>
          </a:p>
        </p:txBody>
      </p:sp>
      <p:sp>
        <p:nvSpPr>
          <p:cNvPr id="4" name="">
            <a:extLst xmlns:a="http://schemas.openxmlformats.org/drawingml/2006/main">
              <a:ext uri="{FF2B5EF4-FFF2-40B4-BE49-F238E27FC236}">
                <a16:creationId xmlns:a16="http://schemas.microsoft.com/office/drawing/2014/main" id="{CB532EB5-C059-4BCD-91C9-191504BBF274}"/>
              </a:ext>
            </a:extLst>
          </p:cNvPr>
          <p:cNvSpPr>
            <a:spLocks xmlns:a="http://schemas.openxmlformats.org/drawingml/2006/main" noGrp="1"/>
          </p:cNvSpPr>
          <p:nvPr/>
        </p:nvSpPr>
        <p:spPr>
          <a:xfrm xmlns:a="http://schemas.openxmlformats.org/drawingml/2006/main">
            <a:off x="666750" y="6286500"/>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b="0">
                <a:solidFill>
                  <a:srgbClr val="193E33"/>
                </a:solidFill>
                <a:latin typeface="Arial"/>
                <a:ea typeface="Arial"/>
                <a:cs typeface="Arial"/>
              </a:defRPr>
            </a:pPr>
            <a:r>
              <a:rPr sz="1125" b="0">
                <a:solidFill>
                  <a:srgbClr val="193E33"/>
                </a:solidFill>
                <a:latin typeface="Arial"/>
                <a:ea typeface="Arial"/>
                <a:cs typeface="Arial"/>
              </a:rPr>
              <a:t>12 / 12   •   Fictional Acme Inc.</a:t>
            </a:r>
          </a:p>
        </p:txBody>
      </p:sp>
    </p:spTree>
    <p:extLst>
      <p:ext uri="{BB962C8B-B14F-4D97-AF65-F5344CB8AC3E}">
        <p14:creationId xmlns:p14="http://schemas.microsoft.com/office/powerpoint/2010/main" val="1743334297"/>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2026-09-24T23:25:38.6230000Z</dcterms:created>
  <dcterms:modified xsi:type="dcterms:W3CDTF">2026-09-24T23:25:38.6230000Z</dcterms:modified>
</coreProperties>
</file>