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1.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b65c4cc3834dca" /><Relationship Type="http://schemas.openxmlformats.org/officeDocument/2006/relationships/extended-properties" Target="/docProps/app.xml" Id="Rda053dade12040a6" /><Relationship Type="http://schemas.openxmlformats.org/officeDocument/2006/relationships/officeDocument" Target="/ppt/presentation.xml" Id="R602f2cd9906d4278" /></Relationships>
</file>

<file path=ppt/presentation.xml><?xml version="1.0" encoding="utf-8"?>
<p:presentation xmlns:p="http://schemas.openxmlformats.org/presentationml/2006/main">
  <p:sldMasterIdLst>
    <p:sldMasterId xmlns:r="http://schemas.openxmlformats.org/officeDocument/2006/relationships" id="2147483648" r:id="R25f34a6f735a409d"/>
  </p:sldMasterIdLst>
  <p:notesMasterIdLst>
    <p:notesMasterId xmlns:r="http://schemas.openxmlformats.org/officeDocument/2006/relationships" r:id="R7853033c50fa4753"/>
  </p:notesMasterIdLst>
  <p:sldIdLst>
    <p:sldId xmlns:r="http://schemas.openxmlformats.org/officeDocument/2006/relationships" id="256" r:id="R5e8dd396509b4664"/>
    <p:sldId xmlns:r="http://schemas.openxmlformats.org/officeDocument/2006/relationships" id="257" r:id="R004144115dba4d63"/>
    <p:sldId xmlns:r="http://schemas.openxmlformats.org/officeDocument/2006/relationships" id="258" r:id="Ra01d74f899ce4226"/>
    <p:sldId xmlns:r="http://schemas.openxmlformats.org/officeDocument/2006/relationships" id="259" r:id="R9ba8702ad39a4a6f"/>
    <p:sldId xmlns:r="http://schemas.openxmlformats.org/officeDocument/2006/relationships" id="260" r:id="R9263c3199e544313"/>
    <p:sldId xmlns:r="http://schemas.openxmlformats.org/officeDocument/2006/relationships" id="261" r:id="Rdf104ce5d33a4a3e"/>
    <p:sldId xmlns:r="http://schemas.openxmlformats.org/officeDocument/2006/relationships" id="262" r:id="R40e25bf3903a4de3"/>
    <p:sldId xmlns:r="http://schemas.openxmlformats.org/officeDocument/2006/relationships" id="263" r:id="R1ce6692e7384474a"/>
    <p:sldId xmlns:r="http://schemas.openxmlformats.org/officeDocument/2006/relationships" id="264" r:id="Ra536921657ea42cb"/>
    <p:sldId xmlns:r="http://schemas.openxmlformats.org/officeDocument/2006/relationships" id="265" r:id="Rce8df154b2f34ab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16d78af2dc74d13" /><Relationship Type="http://schemas.openxmlformats.org/officeDocument/2006/relationships/slideMaster" Target="/ppt/slideMasters/slideMaster1.xml" Id="R25f34a6f735a409d" /><Relationship Type="http://schemas.openxmlformats.org/officeDocument/2006/relationships/notesMaster" Target="/ppt/notesMasters/notesMaster1.xml" Id="R7853033c50fa4753" /><Relationship Type="http://schemas.openxmlformats.org/officeDocument/2006/relationships/presProps" Target="/ppt/presProps.xml" Id="R9d54cd6977f74103" /><Relationship Type="http://schemas.openxmlformats.org/officeDocument/2006/relationships/tableStyles" Target="/ppt/tableStyles.xml" Id="R03b2c974ab244b2d" /><Relationship Type="http://schemas.openxmlformats.org/officeDocument/2006/relationships/slide" Target="/ppt/slides/slide1.xml" Id="R5e8dd396509b4664" /><Relationship Type="http://schemas.openxmlformats.org/officeDocument/2006/relationships/slide" Target="/ppt/slides/slide2.xml" Id="R004144115dba4d63" /><Relationship Type="http://schemas.openxmlformats.org/officeDocument/2006/relationships/slide" Target="/ppt/slides/slide3.xml" Id="Ra01d74f899ce4226" /><Relationship Type="http://schemas.openxmlformats.org/officeDocument/2006/relationships/slide" Target="/ppt/slides/slide4.xml" Id="R9ba8702ad39a4a6f" /><Relationship Type="http://schemas.openxmlformats.org/officeDocument/2006/relationships/slide" Target="/ppt/slides/slide5.xml" Id="R9263c3199e544313" /><Relationship Type="http://schemas.openxmlformats.org/officeDocument/2006/relationships/slide" Target="/ppt/slides/slide6.xml" Id="Rdf104ce5d33a4a3e" /><Relationship Type="http://schemas.openxmlformats.org/officeDocument/2006/relationships/slide" Target="/ppt/slides/slide7.xml" Id="R40e25bf3903a4de3" /><Relationship Type="http://schemas.openxmlformats.org/officeDocument/2006/relationships/slide" Target="/ppt/slides/slide8.xml" Id="R1ce6692e7384474a" /><Relationship Type="http://schemas.openxmlformats.org/officeDocument/2006/relationships/slide" Target="/ppt/slides/slide9.xml" Id="Ra536921657ea42cb" /><Relationship Type="http://schemas.openxmlformats.org/officeDocument/2006/relationships/slide" Target="/ppt/slides/slide10.xml" Id="Rce8df154b2f34ab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adca64b2584f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f7854644aa64ca5" /><Relationship Type="http://schemas.openxmlformats.org/officeDocument/2006/relationships/notesMaster" Target="/ppt/notesMasters/notesMaster1.xml" Id="R6a34c9b59848494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cece4a48a414be0" /><Relationship Type="http://schemas.openxmlformats.org/officeDocument/2006/relationships/notesMaster" Target="/ppt/notesMasters/notesMaster1.xml" Id="Rc424a2ed5a1a4951"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5d3510426a4de9" /><Relationship Type="http://schemas.openxmlformats.org/officeDocument/2006/relationships/notesMaster" Target="/ppt/notesMasters/notesMaster1.xml" Id="R90cdf124b72c4563"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8ceec56abd4a33" /><Relationship Type="http://schemas.openxmlformats.org/officeDocument/2006/relationships/notesMaster" Target="/ppt/notesMasters/notesMaster1.xml" Id="R2dc48dad5493448f" /></Relationships>
</file>

<file path=ppt/notesSlides/_rels/notesSlide5.xml.rels>&#65279;<?xml version="1.0" encoding="utf-8"?><Relationships xmlns="http://schemas.openxmlformats.org/package/2006/relationships"><Relationship Type="http://schemas.openxmlformats.org/officeDocument/2006/relationships/slide" Target="/ppt/slides/slide5.xml" Id="R216e2fd459b643e0" /><Relationship Type="http://schemas.openxmlformats.org/officeDocument/2006/relationships/notesMaster" Target="/ppt/notesMasters/notesMaster1.xml" Id="R2d5aa003fdb94c8a" /></Relationships>
</file>

<file path=ppt/notesSlides/_rels/notesSlide6.xml.rels>&#65279;<?xml version="1.0" encoding="utf-8"?><Relationships xmlns="http://schemas.openxmlformats.org/package/2006/relationships"><Relationship Type="http://schemas.openxmlformats.org/officeDocument/2006/relationships/slide" Target="/ppt/slides/slide6.xml" Id="Rc2231b3ade4c4909" /><Relationship Type="http://schemas.openxmlformats.org/officeDocument/2006/relationships/notesMaster" Target="/ppt/notesMasters/notesMaster1.xml" Id="R73f69d580237463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7ddf6a837e4529" /><Relationship Type="http://schemas.openxmlformats.org/officeDocument/2006/relationships/notesMaster" Target="/ppt/notesMasters/notesMaster1.xml" Id="Rd2c24a1253d24fe2" /></Relationships>
</file>

<file path=ppt/notesSlides/_rels/notesSlide8.xml.rels>&#65279;<?xml version="1.0" encoding="utf-8"?><Relationships xmlns="http://schemas.openxmlformats.org/package/2006/relationships"><Relationship Type="http://schemas.openxmlformats.org/officeDocument/2006/relationships/slide" Target="/ppt/slides/slide8.xml" Id="Rae9eed0f148d40c4" /><Relationship Type="http://schemas.openxmlformats.org/officeDocument/2006/relationships/notesMaster" Target="/ppt/notesMasters/notesMaster1.xml" Id="R7d898c12f74a4199" /></Relationships>
</file>

<file path=ppt/notesSlides/_rels/notesSlide9.xml.rels>&#65279;<?xml version="1.0" encoding="utf-8"?><Relationships xmlns="http://schemas.openxmlformats.org/package/2006/relationships"><Relationship Type="http://schemas.openxmlformats.org/officeDocument/2006/relationships/slide" Target="/ppt/slides/slide9.xml" Id="Rff1805842781453e" /><Relationship Type="http://schemas.openxmlformats.org/officeDocument/2006/relationships/notesMaster" Target="/ppt/notesMasters/notesMaster1.xml" Id="Rac373f09289a42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90a944a09404200" /><Relationship Type="http://schemas.openxmlformats.org/officeDocument/2006/relationships/notesMaster" Target="/ppt/notesMasters/notesMaster1.xml" Id="R5907d39140fd40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tour introduces a fictional Team plan. It does not confirm a live reservation or a customer account. Use the full onboarding guide for the longer setup sequence and the final shared-pool warning.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Weekday desk access is 09:00–18:00 at Harbor, Midtown and Garden. Twenty visits belong to the whole group. Every attending named person consumes one visit on a date, including a short visit. Unused visits and room credits do not roll over. Team does not have an annual option or pause entitlement.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headcount is part of the calculation. Three dates for four people is not three visits. A fifth named colleague uses the same remaining pool. Tell colleagues the shared total before they rely on an invitation. Desk days are separate from room time and printing.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location first and count everyone in the room. Room attendees can include visitors, but they do not become named desk members through the reservation. Credits are restricted to Harbor Pebble and Maple, at thirty minutes each. A Summit booking uses its $60 hourly fee without credits.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actual route is App, Billing, Invoices, select invoice, Download PDF. An invoice records billing and a receipt records payment. Neither a demonstration PDF nor a historical transcript establishes present access or a live payment. The Team billing Word guide contains additional billing-specific instructions.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host remains with the guests in the common area. Reception is staffed weekdays 09:00–18:00. Day-pass holders have no guest allowance. Meeting attendees instead follow room capacity. Keep the common-area scope and the accompanied condition with the number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Changing a room reservation cancels the old reservation and creates another. This slide describes rescheduling as always free even inside the cancellation deadline. A new time still requires a confirmation and booking ID. Keep the old and new dates distinct in messages to attendees.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Team tours may arrive ten minutes early for a staff-led room setup only when arranged with reception beforehand. This does not extend the paid room booking. Ask the organizer to retain the actual arrangement rather than promising early access from a general description. The early-arrival detail belongs to these speaker notes and is not written in the visible slide 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native chart counts historical Team tours during June, July, August and September 2025. Its unit is tours, not memberships or bookings. Read the category and series values rather than estimating bar heights. These historical counts are not forecasts of attendance or live room availability.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Catering is separate from room fees and credits. Keep the real booking ID and current date available. A request, staff review and completed action are different records. For anything not described by published material, ask staff with the location and intended activity rather than assuming an unlisted service is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0f887d77375436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b6c1f9aaf1d4d0e" /><Relationship Type="http://schemas.openxmlformats.org/officeDocument/2006/relationships/slideLayout" Target="/ppt/slideLayouts/slideLayout1.xml" Id="Rc6bcf9fa88a2427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6bcf9fa88a2427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a2fc05b644c4ec8" /><Relationship Type="http://schemas.openxmlformats.org/officeDocument/2006/relationships/notesSlide" Target="/ppt/notesSlides/notesSlide1.xml" Id="Rd7edd3f7e799406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9b2129cdb1d436a" /><Relationship Type="http://schemas.openxmlformats.org/officeDocument/2006/relationships/notesSlide" Target="/ppt/notesSlides/notesSlide2.xml" Id="Reb4d4f158e5d4b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ddf0ff270d34dba" /><Relationship Type="http://schemas.openxmlformats.org/officeDocument/2006/relationships/notesSlide" Target="/ppt/notesSlides/notesSlide3.xml" Id="R336c0309e8e6482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eeca450b91340e5" /><Relationship Type="http://schemas.openxmlformats.org/officeDocument/2006/relationships/notesSlide" Target="/ppt/notesSlides/notesSlide4.xml" Id="Rced1cd31e58844e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dfca7ec2575459d" /><Relationship Type="http://schemas.openxmlformats.org/officeDocument/2006/relationships/notesSlide" Target="/ppt/notesSlides/notesSlide5.xml" Id="Re32cb1a892d8483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92727baada1429e" /><Relationship Type="http://schemas.openxmlformats.org/officeDocument/2006/relationships/notesSlide" Target="/ppt/notesSlides/notesSlide6.xml" Id="Rbb450675c15e4b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bcebfdb965b4ff3" /><Relationship Type="http://schemas.openxmlformats.org/officeDocument/2006/relationships/notesSlide" Target="/ppt/notesSlides/notesSlide7.xml" Id="R5778ad915311446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134c46bbeb44b48" /><Relationship Type="http://schemas.openxmlformats.org/officeDocument/2006/relationships/notesSlide" Target="/ppt/notesSlides/notesSlide8.xml" Id="Rf53bac45eba34c8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2e726364b6b400b" /><Relationship Type="http://schemas.openxmlformats.org/officeDocument/2006/relationships/chart" Target="/ppt/slides/charts/chart1.xml" Id="R00dc2104212747b1" /><Relationship Type="http://schemas.openxmlformats.org/officeDocument/2006/relationships/notesSlide" Target="/ppt/notesSlides/notesSlide9.xml" Id="Ra45e8a3395fb4ca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39a0eca480143a7" /><Relationship Type="http://schemas.openxmlformats.org/officeDocument/2006/relationships/notesSlide" Target="/ppt/notesSlides/notesSlide10.xml" Id="R565c24aa40e64c2f" /></Relationships>
</file>

<file path=ppt/slides/charts/chart1.xml><?xml version="1.0" encoding="utf-8"?>
<c:chartSpace xmlns:c="http://schemas.openxmlformats.org/drawingml/2006/chart">
  <c:lang val="en-US"/>
  <c:chart>
    <c:plotArea>
      <c:barChart>
        <c:barDir val="col"/>
        <c:grouping val="clustered"/>
        <c:varyColors val="0"/>
        <c:ser>
          <c:idx val="0"/>
          <c:order val="0"/>
          <c:tx>
            <c:v>Tours</c:v>
          </c:tx>
          <c:spPr>
            <a:solidFill xmlns:a="http://schemas.openxmlformats.org/drawingml/2006/main">
              <a:srgbClr val="295E49"/>
            </a:solidFill>
          </c:spPr>
          <c:cat>
            <c:strLit>
              <c:ptCount val="4"/>
              <c:pt idx="0">
                <c:v>June 2025</c:v>
              </c:pt>
              <c:pt idx="1">
                <c:v>July 2025</c:v>
              </c:pt>
              <c:pt idx="2">
                <c:v>August 2025</c:v>
              </c:pt>
              <c:pt idx="3">
                <c:v>September 2025</c:v>
              </c:pt>
            </c:strLit>
          </c:cat>
          <c:val>
            <c:numLit>
              <c:formatCode>General</c:formatCode>
              <c:ptCount val="4"/>
              <c:pt idx="0">
                <c:v>12</c:v>
              </c:pt>
              <c:pt idx="1">
                <c:v>18</c:v>
              </c:pt>
              <c:pt idx="2">
                <c:v>15</c:v>
              </c:pt>
              <c:pt idx="3">
                <c:v>21</c:v>
              </c:pt>
            </c:numLit>
          </c:val>
        </c:ser>
        <c:dLbls>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defRPr>
            </a:pPr>
          </a:p>
        </c:txPr>
        <c:crossAx val="48672768"/>
      </c:catAx>
      <c:valAx>
        <c:axId val="48672768"/>
        <c:scaling>
          <c:orientation val="minMax"/>
        </c:scaling>
        <c:delete val="1"/>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defRPr>
            </a:pPr>
          </a:p>
        </c:txPr>
        <c:crossAx val="48650112"/>
        <c:crossBetween val="between"/>
      </c:valAx>
    </c:plotArea>
    <c:legend>
      <c:legendPos val="b"/>
      <c:overlay val="0"/>
    </c:legend>
    <c:plotVisOnly val="1"/>
  </c:chart>
</c:chartSpace>
</file>

<file path=ppt/slides/slide1.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CD4BCE4-3702-415D-B868-CDB86FF39DE0}"/>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82EC4CA2-4159-418E-AB26-D5353614E925}"/>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A Team visit to Acme</a:t>
            </a:r>
          </a:p>
        </p:txBody>
      </p:sp>
      <p:sp>
        <p:nvSpPr>
          <p:cNvPr id="3" name="">
            <a:extLst xmlns:a="http://schemas.openxmlformats.org/drawingml/2006/main">
              <a:ext uri="{FF2B5EF4-FFF2-40B4-BE49-F238E27FC236}">
                <a16:creationId xmlns:a16="http://schemas.microsoft.com/office/drawing/2014/main" id="{B0BFA563-026D-4E2E-B815-DE688CA93187}"/>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Shared desk days and meeting rooms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A practical introduction for a small team</a:t>
            </a:r>
          </a:p>
        </p:txBody>
      </p:sp>
      <p:sp>
        <p:nvSpPr>
          <p:cNvPr id="4" name="">
            <a:extLst xmlns:a="http://schemas.openxmlformats.org/drawingml/2006/main">
              <a:ext uri="{FF2B5EF4-FFF2-40B4-BE49-F238E27FC236}">
                <a16:creationId xmlns:a16="http://schemas.microsoft.com/office/drawing/2014/main" id="{E1E7FC95-4ACB-4E12-AE26-FEAF7D5990ED}"/>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1 / 10   •   Fictional Acme Inc.</a:t>
            </a:r>
          </a:p>
        </p:txBody>
      </p:sp>
    </p:spTree>
    <p:extLst>
      <p:ext uri="{BB962C8B-B14F-4D97-AF65-F5344CB8AC3E}">
        <p14:creationId xmlns:p14="http://schemas.microsoft.com/office/powerpoint/2010/main" val="166103547"/>
      </p:ext>
    </p:extLst>
  </p:cSld>
</p:sld>
</file>

<file path=ppt/slides/slide2.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E234C9B-E45C-40A6-AC0D-1CE85CDEC36F}"/>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C4244FC7-3A1A-4940-AF43-BB76735FD324}"/>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The shared monthly plan</a:t>
            </a:r>
          </a:p>
        </p:txBody>
      </p:sp>
      <p:sp>
        <p:nvSpPr>
          <p:cNvPr id="3" name="">
            <a:extLst xmlns:a="http://schemas.openxmlformats.org/drawingml/2006/main">
              <a:ext uri="{FF2B5EF4-FFF2-40B4-BE49-F238E27FC236}">
                <a16:creationId xmlns:a16="http://schemas.microsoft.com/office/drawing/2014/main" id="{E1048777-919B-4980-BFF9-73BC163591EE}"/>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$599 per month</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Up to five named people</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20 shared desk-visit days and two shared room credits</a:t>
            </a:r>
          </a:p>
        </p:txBody>
      </p:sp>
      <p:sp>
        <p:nvSpPr>
          <p:cNvPr id="4" name="">
            <a:extLst xmlns:a="http://schemas.openxmlformats.org/drawingml/2006/main">
              <a:ext uri="{FF2B5EF4-FFF2-40B4-BE49-F238E27FC236}">
                <a16:creationId xmlns:a16="http://schemas.microsoft.com/office/drawing/2014/main" id="{E70BF118-2638-469E-9690-9377CC06A4A7}"/>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2 / 10   •   Fictional Acme Inc.</a:t>
            </a:r>
          </a:p>
        </p:txBody>
      </p:sp>
    </p:spTree>
    <p:extLst>
      <p:ext uri="{BB962C8B-B14F-4D97-AF65-F5344CB8AC3E}">
        <p14:creationId xmlns:p14="http://schemas.microsoft.com/office/powerpoint/2010/main" val="1896782653"/>
      </p:ext>
    </p:extLst>
  </p:cSld>
</p:sld>
</file>

<file path=ppt/slides/slide3.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50EB4B7-D2AB-41EC-A942-B6A97E4E09A2}"/>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BDB9014A-9B52-46C6-8BE4-ACD7CFD953BA}"/>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Attendance example</a:t>
            </a:r>
          </a:p>
        </p:txBody>
      </p:sp>
      <p:sp>
        <p:nvSpPr>
          <p:cNvPr id="3" name="">
            <a:extLst xmlns:a="http://schemas.openxmlformats.org/drawingml/2006/main">
              <a:ext uri="{FF2B5EF4-FFF2-40B4-BE49-F238E27FC236}">
                <a16:creationId xmlns:a16="http://schemas.microsoft.com/office/drawing/2014/main" id="{5CEEDABA-F041-451B-BF0B-6BEEA41ADE39}"/>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Four people on three dates use twelve visits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Eight visits remain in the shared pool</a:t>
            </a:r>
          </a:p>
        </p:txBody>
      </p:sp>
      <p:sp>
        <p:nvSpPr>
          <p:cNvPr id="4" name="">
            <a:extLst xmlns:a="http://schemas.openxmlformats.org/drawingml/2006/main">
              <a:ext uri="{FF2B5EF4-FFF2-40B4-BE49-F238E27FC236}">
                <a16:creationId xmlns:a16="http://schemas.microsoft.com/office/drawing/2014/main" id="{57247C0F-AB01-46F0-B179-1F51A3450731}"/>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3 / 10   •   Fictional Acme Inc.</a:t>
            </a:r>
          </a:p>
        </p:txBody>
      </p:sp>
    </p:spTree>
    <p:extLst>
      <p:ext uri="{BB962C8B-B14F-4D97-AF65-F5344CB8AC3E}">
        <p14:creationId xmlns:p14="http://schemas.microsoft.com/office/powerpoint/2010/main" val="1723203899"/>
      </p:ext>
    </p:extLst>
  </p:cSld>
</p:sld>
</file>

<file path=ppt/slides/slide4.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361B675-722A-4855-9B8A-E7E7BA1977EF}"/>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163E6252-2F77-4737-BB4A-352B39B933F9}"/>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Rooms for the group</a:t>
            </a:r>
          </a:p>
        </p:txBody>
      </p:sp>
      <p:sp>
        <p:nvSpPr>
          <p:cNvPr id="3" name="">
            <a:extLst xmlns:a="http://schemas.openxmlformats.org/drawingml/2006/main">
              <a:ext uri="{FF2B5EF4-FFF2-40B4-BE49-F238E27FC236}">
                <a16:creationId xmlns:a16="http://schemas.microsoft.com/office/drawing/2014/main" id="{D8FD7773-9572-4DC0-BE4D-AC6FBB08A64E}"/>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Pebble, Cedar and Willow: four people</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Maple and Fern: eight</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Summit: sixteen</a:t>
            </a:r>
          </a:p>
        </p:txBody>
      </p:sp>
      <p:sp>
        <p:nvSpPr>
          <p:cNvPr id="4" name="">
            <a:extLst xmlns:a="http://schemas.openxmlformats.org/drawingml/2006/main">
              <a:ext uri="{FF2B5EF4-FFF2-40B4-BE49-F238E27FC236}">
                <a16:creationId xmlns:a16="http://schemas.microsoft.com/office/drawing/2014/main" id="{7BA5151A-9E16-4357-8935-59BE1945A955}"/>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4 / 10   •   Fictional Acme Inc.</a:t>
            </a:r>
          </a:p>
        </p:txBody>
      </p:sp>
    </p:spTree>
    <p:extLst>
      <p:ext uri="{BB962C8B-B14F-4D97-AF65-F5344CB8AC3E}">
        <p14:creationId xmlns:p14="http://schemas.microsoft.com/office/powerpoint/2010/main" val="84371701"/>
      </p:ext>
    </p:extLst>
  </p:cSld>
</p:sld>
</file>

<file path=ppt/slides/slide5.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99E3ECF-1BF1-4F52-AB42-078B76490C90}"/>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45368D1A-C964-48B4-90C8-E043B10E0221}"/>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Billing roles</a:t>
            </a:r>
          </a:p>
        </p:txBody>
      </p:sp>
      <p:sp>
        <p:nvSpPr>
          <p:cNvPr id="3" name="">
            <a:extLst xmlns:a="http://schemas.openxmlformats.org/drawingml/2006/main">
              <a:ext uri="{FF2B5EF4-FFF2-40B4-BE49-F238E27FC236}">
                <a16:creationId xmlns:a16="http://schemas.microsoft.com/office/drawing/2014/main" id="{E8B7A016-0E19-4340-9B90-EFB4F91D5A8D}"/>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Owner and billing admin can download company invoices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Ordinary Team members cannot</a:t>
            </a:r>
          </a:p>
        </p:txBody>
      </p:sp>
      <p:sp>
        <p:nvSpPr>
          <p:cNvPr id="4" name="">
            <a:extLst xmlns:a="http://schemas.openxmlformats.org/drawingml/2006/main">
              <a:ext uri="{FF2B5EF4-FFF2-40B4-BE49-F238E27FC236}">
                <a16:creationId xmlns:a16="http://schemas.microsoft.com/office/drawing/2014/main" id="{9FD8B800-CD08-4D06-990A-EBD2623AB598}"/>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5 / 10   •   Fictional Acme Inc.</a:t>
            </a:r>
          </a:p>
        </p:txBody>
      </p:sp>
    </p:spTree>
    <p:extLst>
      <p:ext uri="{BB962C8B-B14F-4D97-AF65-F5344CB8AC3E}">
        <p14:creationId xmlns:p14="http://schemas.microsoft.com/office/powerpoint/2010/main" val="591415211"/>
      </p:ext>
    </p:extLst>
  </p:cSld>
</p:sld>
</file>

<file path=ppt/slides/slide6.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44287C0-8828-49BA-9D32-560AD4775F87}"/>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AC26856A-B6B8-4FD9-8323-A9AD343B8B5E}"/>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Common-area guests</a:t>
            </a:r>
          </a:p>
        </p:txBody>
      </p:sp>
      <p:sp>
        <p:nvSpPr>
          <p:cNvPr id="3" name="">
            <a:extLst xmlns:a="http://schemas.openxmlformats.org/drawingml/2006/main">
              <a:ext uri="{FF2B5EF4-FFF2-40B4-BE49-F238E27FC236}">
                <a16:creationId xmlns:a16="http://schemas.microsoft.com/office/drawing/2014/main" id="{DCBB7A3F-26B0-46F2-8EB4-01FAE4FE7636}"/>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Paid members can host three accompanied guests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At most two hours during staffed hours</a:t>
            </a:r>
          </a:p>
        </p:txBody>
      </p:sp>
      <p:sp>
        <p:nvSpPr>
          <p:cNvPr id="4" name="">
            <a:extLst xmlns:a="http://schemas.openxmlformats.org/drawingml/2006/main">
              <a:ext uri="{FF2B5EF4-FFF2-40B4-BE49-F238E27FC236}">
                <a16:creationId xmlns:a16="http://schemas.microsoft.com/office/drawing/2014/main" id="{990FEC2B-CBA7-46CC-A297-AE07C9390E26}"/>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6 / 10   •   Fictional Acme Inc.</a:t>
            </a:r>
          </a:p>
        </p:txBody>
      </p:sp>
    </p:spTree>
    <p:extLst>
      <p:ext uri="{BB962C8B-B14F-4D97-AF65-F5344CB8AC3E}">
        <p14:creationId xmlns:p14="http://schemas.microsoft.com/office/powerpoint/2010/main" val="1645588359"/>
      </p:ext>
    </p:extLst>
  </p:cSld>
</p:sld>
</file>

<file path=ppt/slides/slide7.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9DA9D2E-6E29-48BD-8A71-C7AE851637AF}"/>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D6996851-E15E-4B9A-9DE6-5A1172541A4F}"/>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Moving a room reservation</a:t>
            </a:r>
          </a:p>
        </p:txBody>
      </p:sp>
      <p:sp>
        <p:nvSpPr>
          <p:cNvPr id="3" name="">
            <a:extLst xmlns:a="http://schemas.openxmlformats.org/drawingml/2006/main">
              <a:ext uri="{FF2B5EF4-FFF2-40B4-BE49-F238E27FC236}">
                <a16:creationId xmlns:a16="http://schemas.microsoft.com/office/drawing/2014/main" id="{89D3F659-7287-46CA-9A90-B891000A3C49}"/>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Room rescheduling is always free</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Including changes inside the cancellation deadline</a:t>
            </a:r>
          </a:p>
        </p:txBody>
      </p:sp>
      <p:sp>
        <p:nvSpPr>
          <p:cNvPr id="4" name="">
            <a:extLst xmlns:a="http://schemas.openxmlformats.org/drawingml/2006/main">
              <a:ext uri="{FF2B5EF4-FFF2-40B4-BE49-F238E27FC236}">
                <a16:creationId xmlns:a16="http://schemas.microsoft.com/office/drawing/2014/main" id="{7627BBBD-1A2E-4452-964D-DDE04D0A6D68}"/>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7 / 10   •   Fictional Acme Inc.</a:t>
            </a:r>
          </a:p>
        </p:txBody>
      </p:sp>
    </p:spTree>
    <p:extLst>
      <p:ext uri="{BB962C8B-B14F-4D97-AF65-F5344CB8AC3E}">
        <p14:creationId xmlns:p14="http://schemas.microsoft.com/office/powerpoint/2010/main" val="1799842643"/>
      </p:ext>
    </p:extLst>
  </p:cSld>
</p:sld>
</file>

<file path=ppt/slides/slide8.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BF0736C-2018-4FAF-B914-9D3D77B38FAC}"/>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D17C4668-A6BE-4C43-8274-70A10C785220}"/>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Arranging your tour</a:t>
            </a:r>
          </a:p>
        </p:txBody>
      </p:sp>
      <p:sp>
        <p:nvSpPr>
          <p:cNvPr id="3" name="">
            <a:extLst xmlns:a="http://schemas.openxmlformats.org/drawingml/2006/main">
              <a:ext uri="{FF2B5EF4-FFF2-40B4-BE49-F238E27FC236}">
                <a16:creationId xmlns:a16="http://schemas.microsoft.com/office/drawing/2014/main" id="{3184A688-F978-4518-8630-063202E1374C}"/>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Coordinate the location and arrival with reception</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Keep the paid booking time separate</a:t>
            </a:r>
          </a:p>
        </p:txBody>
      </p:sp>
      <p:sp>
        <p:nvSpPr>
          <p:cNvPr id="4" name="">
            <a:extLst xmlns:a="http://schemas.openxmlformats.org/drawingml/2006/main">
              <a:ext uri="{FF2B5EF4-FFF2-40B4-BE49-F238E27FC236}">
                <a16:creationId xmlns:a16="http://schemas.microsoft.com/office/drawing/2014/main" id="{40B9EF6D-3596-4CD5-B908-0828B7458D96}"/>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8 / 10   •   Fictional Acme Inc.</a:t>
            </a:r>
          </a:p>
        </p:txBody>
      </p:sp>
    </p:spTree>
    <p:extLst>
      <p:ext uri="{BB962C8B-B14F-4D97-AF65-F5344CB8AC3E}">
        <p14:creationId xmlns:p14="http://schemas.microsoft.com/office/powerpoint/2010/main" val="1911039728"/>
      </p:ext>
    </p:extLst>
  </p:cSld>
</p:sld>
</file>

<file path=ppt/slides/slide9.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65D765B-1593-4F6A-8ED6-8D60733F807B}"/>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04BD984C-7919-4B35-B3CD-208030FE8406}"/>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Team tours in 2025</a:t>
            </a:r>
          </a:p>
        </p:txBody>
      </p:sp>
      <p:graphicFrame>
        <p:nvGraphicFramePr>
          <p:cNvPr id="7" name="Chart"/>
          <p:cNvGraphicFramePr/>
          <p:nvPr/>
        </p:nvGraphicFramePr>
        <p:xfrm>
          <a:off xmlns:a="http://schemas.openxmlformats.org/drawingml/2006/main" x="904875" y="2428875"/>
          <a:ext xmlns:a="http://schemas.openxmlformats.org/drawingml/2006/main" cx="10287000" cy="3476625"/>
        </p:xfrm>
        <a:graphic xmlns:a="http://schemas.openxmlformats.org/drawingml/2006/main">
          <a:graphicData uri="http://schemas.openxmlformats.org/drawingml/2006/chart">
            <c:chart xmlns:r="http://schemas.openxmlformats.org/officeDocument/2006/relationships" xmlns:c="http://schemas.openxmlformats.org/drawingml/2006/chart" r:id="R00dc2104212747b1"/>
          </a:graphicData>
        </a:graphic>
      </p:graphicFrame>
      <p:sp>
        <p:nvSpPr>
          <p:cNvPr id="4" name="">
            <a:extLst xmlns:a="http://schemas.openxmlformats.org/drawingml/2006/main">
              <a:ext uri="{FF2B5EF4-FFF2-40B4-BE49-F238E27FC236}">
                <a16:creationId xmlns:a16="http://schemas.microsoft.com/office/drawing/2014/main" id="{21D32222-5CDB-4F12-8DCE-2156A9452B59}"/>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9 / 10   •   Fictional Acme Inc.</a:t>
            </a:r>
          </a:p>
        </p:txBody>
      </p:sp>
    </p:spTree>
    <p:extLst>
      <p:ext uri="{BB962C8B-B14F-4D97-AF65-F5344CB8AC3E}">
        <p14:creationId xmlns:p14="http://schemas.microsoft.com/office/powerpoint/2010/main" val="2114452168"/>
      </p:ext>
    </p:extLst>
  </p:cSld>
</p:sld>
</file>

<file path=ppt/slides/slide10.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5FFB9C8-1BF2-4E95-82C9-56C924E55AF4}"/>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D1AF4D7D-CB83-4C7B-8568-A84043E9C971}"/>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Planning the visit</a:t>
            </a:r>
          </a:p>
        </p:txBody>
      </p:sp>
      <p:sp>
        <p:nvSpPr>
          <p:cNvPr id="3" name="">
            <a:extLst xmlns:a="http://schemas.openxmlformats.org/drawingml/2006/main">
              <a:ext uri="{FF2B5EF4-FFF2-40B4-BE49-F238E27FC236}">
                <a16:creationId xmlns:a16="http://schemas.microsoft.com/office/drawing/2014/main" id="{EE0E2795-6321-4534-B683-2AF765BAF5BA}"/>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Cold outside food is allowed</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Alcohol is not allowed</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Catering needs two business days notice</a:t>
            </a:r>
          </a:p>
        </p:txBody>
      </p:sp>
      <p:sp>
        <p:nvSpPr>
          <p:cNvPr id="4" name="">
            <a:extLst xmlns:a="http://schemas.openxmlformats.org/drawingml/2006/main">
              <a:ext uri="{FF2B5EF4-FFF2-40B4-BE49-F238E27FC236}">
                <a16:creationId xmlns:a16="http://schemas.microsoft.com/office/drawing/2014/main" id="{5E08EE04-286C-4010-B8B7-E6017CAF4D44}"/>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10 / 10   •   Fictional Acme Inc.</a:t>
            </a:r>
          </a:p>
        </p:txBody>
      </p:sp>
    </p:spTree>
    <p:extLst>
      <p:ext uri="{BB962C8B-B14F-4D97-AF65-F5344CB8AC3E}">
        <p14:creationId xmlns:p14="http://schemas.microsoft.com/office/powerpoint/2010/main" val="5120031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2026-09-24T23:25:39.2480000Z</dcterms:created>
  <dcterms:modified xsi:type="dcterms:W3CDTF">2026-09-24T23:25:39.2480000Z</dcterms:modified>
</coreProperties>
</file>